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261" r:id="rId2"/>
    <p:sldId id="256" r:id="rId3"/>
    <p:sldId id="257" r:id="rId4"/>
    <p:sldId id="284" r:id="rId5"/>
    <p:sldId id="258" r:id="rId6"/>
    <p:sldId id="288" r:id="rId7"/>
    <p:sldId id="289" r:id="rId8"/>
    <p:sldId id="290" r:id="rId9"/>
    <p:sldId id="291" r:id="rId10"/>
    <p:sldId id="293" r:id="rId11"/>
    <p:sldId id="271" r:id="rId12"/>
    <p:sldId id="267" r:id="rId13"/>
    <p:sldId id="286" r:id="rId14"/>
    <p:sldId id="274" r:id="rId15"/>
    <p:sldId id="29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E0000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161" autoAdjust="0"/>
  </p:normalViewPr>
  <p:slideViewPr>
    <p:cSldViewPr snapToGrid="0">
      <p:cViewPr varScale="1">
        <p:scale>
          <a:sx n="77" d="100"/>
          <a:sy n="77" d="100"/>
        </p:scale>
        <p:origin x="26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66F6-70DE-41BD-8083-DD53849A58C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828E-0276-4923-8831-3E6C19253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55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Finanční limity 3%, 5% a 7% se týkají zejména výdajů: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osobní náklady členů realizačního týmu, kteří se podílejí na managementu projektu v investiční fázi projektu (např. manažer projektu, finanční manažer, účetní projektu),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finanční výdaje, správní a jiné poplatky, které jsou nevyhnutelné a mají přímou vazbu na projekt, příp. požadavek poskytovatele podpory na jejich vynaložení v souvislosti s projektem (např. poplatky za výpis z obchodního rejstříku, vydání stavebního povolení, výpis z rejstříku trestů, odvody za vynětí půdy ze zemědělského půdního fondu, notářské poplatky, pojištění majetku),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externí řízení projektu – služby související s řízením a administrací projektu zajišťované externími firmami (v souladu s pravidly pro zadávání veřejných zakázek) najatými příjemcem,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zpracování studie proveditelnosti, žádosti o podporu, zpráv o realizaci projektu apod.,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vedení účetnictví vztahující se k projektu,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externí řízení veřejných zakázek – služby související s řízením a administrací veřejných zakázek v rámci projektu zajišťované externími firmami (v souladu s pravidly pro zadávání veřejných zakázek) najatými příjemci prostředků.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projekty podané ve skupině aktivit C je stanoven limit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maximální výši celkových způsobilých výdajů projektu v závislosti na počtu upravovaných či nově vznikajících bytů sociálního bydlení: Při zahrnutí úpravy jednoho bytu (včetně všech dalších úprav s bytem souvisejících a úprav společných prostor) mohou být celkové způsobilé výdaje projektu maximálně ve výši 1 600 000 Kč; s úpravou každého dalšího bytu lze celkové způsobilé výdaje projektu navýšit vždy maximálně o 1 600 000 Kč.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3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Viz P</a:t>
            </a:r>
            <a:r>
              <a:rPr lang="pl-PL" b="1" dirty="0" smtClean="0">
                <a:solidFill>
                  <a:schemeClr val="bg1"/>
                </a:solidFill>
              </a:rPr>
              <a:t>ravidla pro žadatele a příjemce, verze 4.6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žádostí o podporu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 povoleno předložit jiné než povinné přílohy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uvedené v této výzvě. Bude-li s žádostí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podporu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předložena jakákoliv jiná příloha, nebude ve fázi kontroly přijatelnosti a formálních náležitostí, ani ve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fázi věcného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hodnocení žádostí o podporu kontrolována a hodnocena.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-benefit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česky analýza nákladů a výnosů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90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6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4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6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08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12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Při hodnocení žádosti se vychází </a:t>
            </a:r>
            <a:r>
              <a:rPr lang="cs-CZ" b="1" dirty="0" smtClean="0"/>
              <a:t>pouze</a:t>
            </a:r>
            <a:r>
              <a:rPr lang="cs-CZ" dirty="0" smtClean="0"/>
              <a:t> z</a:t>
            </a:r>
            <a:r>
              <a:rPr lang="cs-CZ" baseline="0" dirty="0" smtClean="0"/>
              <a:t> informací uvedených v žádosti + jejích přílohách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Je stanoven cíl projektu, v průběhu a po ukončení projektu probíhají evaluační aktivity, které vyhodnocují, zda jsou cíle projektu naplňovány.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Při hodnocení potřebnosti se vychází z popisu výchozího stavu, který je nedostatečný. Potřebnost má být detailně zdůvodněna – je doložena analýza nedostatečnosti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Cíle projektu: metoda SMART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specifické, konkrétní cíle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Measurable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měřitelné cíle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Achievable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Acceptable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dosažitelné/přijatelné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Realistic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realistické/relevantní (vzhledem ke zdrojům)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Trackable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časově specifické/sledovatelné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Potřebnost: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doložena analýzou zpracovanou na základě objektivních dat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vhodně reaguje na identifikované potřeby cílových skupin ve zvolené lokalitě vytvořením nových / navýšením kapacit služeb či vytvořením zázemí pro rozšíření spektra aktivit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 SHK se také zohledňuje návaznost na strategické dokumenty v oblasti sociálního začleňování na úrovni ČR či hl. m. Prahy / MČ.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rojekt přináší inovativní řešení v přístupu k uspokojování potřeb cílových skupin, které je řádně zdůvodněné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1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68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obvykle-ceny-a-mzd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formular-projektoveho-zame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45958" y="72192"/>
            <a:ext cx="8265695" cy="878305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/>
              <a:t>Příprava žádosti o podporu a výběrový proces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382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</a:t>
            </a:r>
            <a:r>
              <a:rPr lang="pt-BR" b="1" dirty="0" smtClean="0">
                <a:solidFill>
                  <a:schemeClr val="bg1"/>
                </a:solidFill>
              </a:rPr>
              <a:t>podporu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34529" y="1027900"/>
            <a:ext cx="887494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lnSpc>
                <a:spcPct val="150000"/>
              </a:lnSpc>
              <a:spcAft>
                <a:spcPts val="1800"/>
              </a:spcAft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Rozpočet  </a:t>
            </a:r>
            <a:endParaRPr lang="cs-CZ" b="1" u="sng" dirty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Hledisko hospodárnosti (doporučené ceny a mzdy) </a:t>
            </a:r>
            <a:endParaRPr lang="cs-CZ" dirty="0" smtClean="0">
              <a:solidFill>
                <a:srgbClr val="002060"/>
              </a:solidFill>
            </a:endParaRP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solidFill>
                  <a:srgbClr val="002060"/>
                </a:solidFill>
              </a:rPr>
              <a:t>     </a:t>
            </a:r>
            <a:r>
              <a:rPr lang="cs-CZ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://penizeproprahu.cz/obvykle-ceny-a-mzdy</a:t>
            </a:r>
            <a:r>
              <a:rPr lang="cs-CZ" dirty="0" smtClean="0">
                <a:solidFill>
                  <a:srgbClr val="002060"/>
                </a:solidFill>
                <a:hlinkClick r:id="rId3"/>
              </a:rPr>
              <a:t>/</a:t>
            </a:r>
            <a:endParaRPr lang="cs-CZ" dirty="0" smtClean="0">
              <a:solidFill>
                <a:srgbClr val="002060"/>
              </a:solidFill>
            </a:endParaRP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Dodržení </a:t>
            </a:r>
            <a:r>
              <a:rPr lang="cs-CZ" dirty="0" smtClean="0">
                <a:solidFill>
                  <a:srgbClr val="002060"/>
                </a:solidFill>
              </a:rPr>
              <a:t>specifických limitů </a:t>
            </a:r>
            <a:r>
              <a:rPr lang="cs-CZ" dirty="0">
                <a:solidFill>
                  <a:srgbClr val="002060"/>
                </a:solidFill>
              </a:rPr>
              <a:t>rozpočtu </a:t>
            </a:r>
            <a:r>
              <a:rPr lang="cs-CZ" dirty="0" smtClean="0">
                <a:solidFill>
                  <a:srgbClr val="002060"/>
                </a:solidFill>
              </a:rPr>
              <a:t>daných výzev</a:t>
            </a: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Rozpočet stavebních výdajů projektu (dle cenové soustavy ÚRS)</a:t>
            </a: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Provázanost </a:t>
            </a:r>
            <a:r>
              <a:rPr lang="cs-CZ" dirty="0">
                <a:solidFill>
                  <a:srgbClr val="002060"/>
                </a:solidFill>
              </a:rPr>
              <a:t>cílů, </a:t>
            </a:r>
            <a:r>
              <a:rPr lang="cs-CZ" dirty="0" smtClean="0">
                <a:solidFill>
                  <a:srgbClr val="002060"/>
                </a:solidFill>
              </a:rPr>
              <a:t>etap, </a:t>
            </a:r>
            <a:r>
              <a:rPr lang="cs-CZ" dirty="0">
                <a:solidFill>
                  <a:srgbClr val="002060"/>
                </a:solidFill>
              </a:rPr>
              <a:t>rozpočtu a výstupů projektu </a:t>
            </a:r>
            <a:endParaRPr lang="cs-CZ" dirty="0" smtClean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</a:t>
            </a:r>
            <a:r>
              <a:rPr lang="pl-PL" b="1" dirty="0" smtClean="0">
                <a:solidFill>
                  <a:schemeClr val="bg1"/>
                </a:solidFill>
              </a:rPr>
              <a:t>podporu </a:t>
            </a:r>
            <a:br>
              <a:rPr lang="pl-PL" b="1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7604" y="1058784"/>
            <a:ext cx="8395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sz="1400" b="1" u="sng" dirty="0" smtClean="0">
                <a:solidFill>
                  <a:srgbClr val="002060"/>
                </a:solidFill>
              </a:rPr>
              <a:t>Povinné </a:t>
            </a:r>
            <a:r>
              <a:rPr lang="cs-CZ" sz="1400" b="1" u="sng" dirty="0">
                <a:solidFill>
                  <a:srgbClr val="002060"/>
                </a:solidFill>
              </a:rPr>
              <a:t>přílohy </a:t>
            </a:r>
            <a:r>
              <a:rPr lang="cs-CZ" sz="1400" b="1" u="sng" dirty="0" smtClean="0">
                <a:solidFill>
                  <a:srgbClr val="002060"/>
                </a:solidFill>
              </a:rPr>
              <a:t>pro všechny projekty</a:t>
            </a:r>
            <a:r>
              <a:rPr lang="cs-CZ" sz="1400" b="1" dirty="0" smtClean="0">
                <a:solidFill>
                  <a:srgbClr val="002060"/>
                </a:solidFill>
              </a:rPr>
              <a:t>:</a:t>
            </a:r>
            <a:endParaRPr lang="cs-CZ" sz="1400" b="1" dirty="0">
              <a:solidFill>
                <a:srgbClr val="002060"/>
              </a:solidFill>
            </a:endParaRP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002060"/>
                </a:solidFill>
              </a:rPr>
              <a:t>Studie </a:t>
            </a:r>
            <a:r>
              <a:rPr lang="cs-CZ" sz="1200" dirty="0" smtClean="0">
                <a:solidFill>
                  <a:srgbClr val="002060"/>
                </a:solidFill>
              </a:rPr>
              <a:t>proveditelnosti</a:t>
            </a:r>
            <a:r>
              <a:rPr lang="cs-CZ" sz="1200" dirty="0">
                <a:solidFill>
                  <a:srgbClr val="002060"/>
                </a:solidFill>
              </a:rPr>
              <a:t> </a:t>
            </a:r>
            <a:endParaRPr lang="cs-CZ" sz="1200" dirty="0" smtClean="0">
              <a:solidFill>
                <a:srgbClr val="002060"/>
              </a:solidFill>
            </a:endParaRP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Informace </a:t>
            </a:r>
            <a:r>
              <a:rPr lang="cs-CZ" sz="1200" dirty="0">
                <a:solidFill>
                  <a:srgbClr val="002060"/>
                </a:solidFill>
              </a:rPr>
              <a:t>o vlastnické a ovládací struktuře </a:t>
            </a:r>
            <a:r>
              <a:rPr lang="cs-CZ" sz="1200" dirty="0" smtClean="0">
                <a:solidFill>
                  <a:srgbClr val="002060"/>
                </a:solidFill>
              </a:rPr>
              <a:t>žadatele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97604" y="2366498"/>
            <a:ext cx="839543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A59253"/>
              </a:buClr>
            </a:pPr>
            <a:r>
              <a:rPr lang="cs-CZ" sz="1400" b="1" u="sng" dirty="0" smtClean="0">
                <a:solidFill>
                  <a:srgbClr val="002060"/>
                </a:solidFill>
              </a:rPr>
              <a:t>Povinné </a:t>
            </a:r>
            <a:r>
              <a:rPr lang="cs-CZ" sz="1400" b="1" u="sng" dirty="0">
                <a:solidFill>
                  <a:srgbClr val="002060"/>
                </a:solidFill>
              </a:rPr>
              <a:t>přílohy </a:t>
            </a:r>
            <a:r>
              <a:rPr lang="cs-CZ" sz="1400" b="1" u="sng" dirty="0" smtClean="0">
                <a:solidFill>
                  <a:srgbClr val="002060"/>
                </a:solidFill>
              </a:rPr>
              <a:t>dle charakteru projektu</a:t>
            </a:r>
            <a:r>
              <a:rPr lang="cs-CZ" sz="1400" b="1" dirty="0" smtClean="0">
                <a:solidFill>
                  <a:srgbClr val="002060"/>
                </a:solidFill>
              </a:rPr>
              <a:t>:</a:t>
            </a:r>
            <a:endParaRPr lang="cs-CZ" sz="1400" b="1" dirty="0">
              <a:solidFill>
                <a:srgbClr val="002060"/>
              </a:solidFill>
            </a:endParaRP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Finanční analýza zpracovaná </a:t>
            </a:r>
            <a:r>
              <a:rPr lang="cs-CZ" sz="1200" dirty="0">
                <a:solidFill>
                  <a:srgbClr val="002060"/>
                </a:solidFill>
              </a:rPr>
              <a:t>v modulu CBA v </a:t>
            </a:r>
            <a:r>
              <a:rPr lang="cs-CZ" sz="1200" dirty="0" smtClean="0">
                <a:solidFill>
                  <a:srgbClr val="002060"/>
                </a:solidFill>
              </a:rPr>
              <a:t>MS2014+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Individuální </a:t>
            </a:r>
            <a:r>
              <a:rPr lang="cs-CZ" sz="1200" dirty="0">
                <a:solidFill>
                  <a:srgbClr val="002060"/>
                </a:solidFill>
              </a:rPr>
              <a:t>ověření potřeb financování zpracované v modulu CBA v </a:t>
            </a:r>
            <a:r>
              <a:rPr lang="cs-CZ" sz="1200" dirty="0" smtClean="0">
                <a:solidFill>
                  <a:srgbClr val="002060"/>
                </a:solidFill>
              </a:rPr>
              <a:t>MS2014+</a:t>
            </a:r>
            <a:endParaRPr lang="cs-CZ" sz="1200" dirty="0">
              <a:solidFill>
                <a:srgbClr val="002060"/>
              </a:solidFill>
            </a:endParaRP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002060"/>
                </a:solidFill>
              </a:rPr>
              <a:t>Doklad na prokázání vlastnického, nebo jiného (vymezeného) práva k </a:t>
            </a:r>
            <a:r>
              <a:rPr lang="cs-CZ" sz="1200" dirty="0" smtClean="0">
                <a:solidFill>
                  <a:srgbClr val="002060"/>
                </a:solidFill>
              </a:rPr>
              <a:t>majetku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Doklady pro posouzení finančního zdraví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002060"/>
                </a:solidFill>
              </a:rPr>
              <a:t>Doklady o právní subjektivitě </a:t>
            </a:r>
            <a:r>
              <a:rPr lang="cs-CZ" sz="1200" dirty="0" smtClean="0">
                <a:solidFill>
                  <a:srgbClr val="002060"/>
                </a:solidFill>
              </a:rPr>
              <a:t>žadatele</a:t>
            </a:r>
            <a:endParaRPr lang="cs-CZ" sz="1200" dirty="0">
              <a:solidFill>
                <a:srgbClr val="002060"/>
              </a:solidFill>
            </a:endParaRP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Projektová dokumentace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Rozpočet </a:t>
            </a:r>
            <a:r>
              <a:rPr lang="cs-CZ" sz="1200" dirty="0">
                <a:solidFill>
                  <a:srgbClr val="002060"/>
                </a:solidFill>
              </a:rPr>
              <a:t>stavebních výdajů </a:t>
            </a:r>
            <a:r>
              <a:rPr lang="cs-CZ" sz="1200" dirty="0" smtClean="0">
                <a:solidFill>
                  <a:srgbClr val="002060"/>
                </a:solidFill>
              </a:rPr>
              <a:t>projektu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2060"/>
                </a:solidFill>
              </a:rPr>
              <a:t>Územní </a:t>
            </a:r>
            <a:r>
              <a:rPr lang="cs-CZ" sz="1200" dirty="0">
                <a:solidFill>
                  <a:srgbClr val="002060"/>
                </a:solidFill>
              </a:rPr>
              <a:t>souhlas, územní rozhodnutí a další dokumenty – dle zákona č. 183/2006 Sb., stavební zákon, ve znění pozdějších </a:t>
            </a:r>
            <a:r>
              <a:rPr lang="cs-CZ" sz="1200" dirty="0" smtClean="0">
                <a:solidFill>
                  <a:srgbClr val="002060"/>
                </a:solidFill>
              </a:rPr>
              <a:t>předpisů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002060"/>
                </a:solidFill>
              </a:rPr>
              <a:t>Stanovisko k posouzení vlivů na životní </a:t>
            </a:r>
            <a:r>
              <a:rPr lang="cs-CZ" sz="1200" dirty="0" smtClean="0">
                <a:solidFill>
                  <a:srgbClr val="002060"/>
                </a:solidFill>
              </a:rPr>
              <a:t>prostředí</a:t>
            </a:r>
          </a:p>
          <a:p>
            <a:pPr marL="538163" indent="-363538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002060"/>
                </a:solidFill>
              </a:rPr>
              <a:t>Znalecký posudek na cenu nemovitosti </a:t>
            </a:r>
          </a:p>
        </p:txBody>
      </p:sp>
    </p:spTree>
    <p:extLst>
      <p:ext uri="{BB962C8B-B14F-4D97-AF65-F5344CB8AC3E}">
        <p14:creationId xmlns:p14="http://schemas.microsoft.com/office/powerpoint/2010/main" val="4553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Pří</a:t>
            </a:r>
            <a:r>
              <a:rPr lang="cs-CZ" b="1" dirty="0" smtClean="0">
                <a:solidFill>
                  <a:schemeClr val="bg1"/>
                </a:solidFill>
              </a:rPr>
              <a:t>lohy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žádosti o podporu - Studie </a:t>
            </a:r>
            <a:r>
              <a:rPr lang="pt-BR" b="1" dirty="0" smtClean="0">
                <a:solidFill>
                  <a:schemeClr val="bg1"/>
                </a:solidFill>
              </a:rPr>
              <a:t>proveditelnosti</a:t>
            </a:r>
            <a:r>
              <a:rPr lang="cs-CZ" b="1" dirty="0" smtClean="0">
                <a:solidFill>
                  <a:schemeClr val="bg1"/>
                </a:solidFill>
              </a:rPr>
              <a:t>/CBA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8475" y="1058784"/>
            <a:ext cx="85808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Studie proveditelnosti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Jádro </a:t>
            </a:r>
            <a:r>
              <a:rPr lang="cs-CZ" sz="1600" dirty="0">
                <a:solidFill>
                  <a:srgbClr val="002060"/>
                </a:solidFill>
              </a:rPr>
              <a:t>žádosti o podporu – </a:t>
            </a:r>
            <a:r>
              <a:rPr lang="cs-CZ" sz="1600" b="1" dirty="0">
                <a:solidFill>
                  <a:srgbClr val="002060"/>
                </a:solidFill>
              </a:rPr>
              <a:t>zdůvodnění potřebnosti</a:t>
            </a:r>
            <a:r>
              <a:rPr lang="cs-CZ" sz="1600" dirty="0">
                <a:solidFill>
                  <a:srgbClr val="002060"/>
                </a:solidFill>
              </a:rPr>
              <a:t>, popis průběhu realizace a komentář k přílohám a součástem žádosti (projektová dokumentace, </a:t>
            </a:r>
            <a:r>
              <a:rPr lang="cs-CZ" sz="1600" dirty="0" smtClean="0">
                <a:solidFill>
                  <a:srgbClr val="002060"/>
                </a:solidFill>
              </a:rPr>
              <a:t>CBA </a:t>
            </a:r>
            <a:r>
              <a:rPr lang="cs-CZ" sz="1600" dirty="0">
                <a:solidFill>
                  <a:srgbClr val="002060"/>
                </a:solidFill>
              </a:rPr>
              <a:t>aj.)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Závazná osnova </a:t>
            </a:r>
            <a:r>
              <a:rPr lang="cs-CZ" sz="1600" dirty="0">
                <a:solidFill>
                  <a:srgbClr val="002060"/>
                </a:solidFill>
              </a:rPr>
              <a:t>(viz Metodika pro zpracování </a:t>
            </a:r>
            <a:r>
              <a:rPr lang="cs-CZ" sz="1600" dirty="0" smtClean="0">
                <a:solidFill>
                  <a:srgbClr val="002060"/>
                </a:solidFill>
              </a:rPr>
              <a:t>SP)</a:t>
            </a: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Popsat detailně, konkrétně, strukturovaně, </a:t>
            </a:r>
            <a:r>
              <a:rPr lang="cs-CZ" sz="1600" dirty="0" smtClean="0">
                <a:solidFill>
                  <a:srgbClr val="002060"/>
                </a:solidFill>
              </a:rPr>
              <a:t>logicky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CBA - Finanční </a:t>
            </a:r>
            <a:r>
              <a:rPr lang="cs-CZ" b="1" dirty="0" smtClean="0">
                <a:solidFill>
                  <a:srgbClr val="002060"/>
                </a:solidFill>
              </a:rPr>
              <a:t>analýza </a:t>
            </a:r>
            <a:r>
              <a:rPr lang="cs-CZ" b="1" dirty="0">
                <a:solidFill>
                  <a:srgbClr val="002060"/>
                </a:solidFill>
              </a:rPr>
              <a:t>projektu v modulu CBA v MS2014</a:t>
            </a:r>
            <a:r>
              <a:rPr lang="cs-CZ" b="1" dirty="0" smtClean="0">
                <a:solidFill>
                  <a:srgbClr val="002060"/>
                </a:solidFill>
              </a:rPr>
              <a:t>+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Projekty </a:t>
            </a:r>
            <a:r>
              <a:rPr lang="cs-CZ" sz="1600" dirty="0">
                <a:solidFill>
                  <a:srgbClr val="002060"/>
                </a:solidFill>
              </a:rPr>
              <a:t>o</a:t>
            </a:r>
            <a:r>
              <a:rPr lang="cs-CZ" sz="1600" dirty="0" smtClean="0">
                <a:solidFill>
                  <a:srgbClr val="002060"/>
                </a:solidFill>
              </a:rPr>
              <a:t>d 5 mil. Kč (včetně)</a:t>
            </a: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CBA - Individuální ověření potřeb financování </a:t>
            </a:r>
            <a:r>
              <a:rPr lang="cs-CZ" b="1" dirty="0">
                <a:solidFill>
                  <a:srgbClr val="002060"/>
                </a:solidFill>
              </a:rPr>
              <a:t>v modulu CBA v MS2014+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SOHZ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Pří</a:t>
            </a:r>
            <a:r>
              <a:rPr lang="cs-CZ" b="1" dirty="0" smtClean="0">
                <a:solidFill>
                  <a:schemeClr val="bg1"/>
                </a:solidFill>
              </a:rPr>
              <a:t>lohy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žádosti o podporu - Studie </a:t>
            </a:r>
            <a:r>
              <a:rPr lang="pt-BR" b="1" dirty="0" smtClean="0">
                <a:solidFill>
                  <a:schemeClr val="bg1"/>
                </a:solidFill>
              </a:rPr>
              <a:t>proveditelnosti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6625" y="1251470"/>
            <a:ext cx="84523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/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dirty="0" smtClean="0">
                <a:solidFill>
                  <a:srgbClr val="002060"/>
                </a:solidFill>
              </a:rPr>
              <a:t>V kap. 2.4 </a:t>
            </a:r>
            <a:r>
              <a:rPr lang="cs-CZ" b="1" dirty="0" smtClean="0">
                <a:solidFill>
                  <a:srgbClr val="002060"/>
                </a:solidFill>
              </a:rPr>
              <a:t>Fáze projektu a jeho harmonogram </a:t>
            </a:r>
            <a:r>
              <a:rPr lang="cs-CZ" dirty="0" smtClean="0">
                <a:solidFill>
                  <a:srgbClr val="002060"/>
                </a:solidFill>
              </a:rPr>
              <a:t>vyplnit podrobně všechny fáze projektu, včetně provozní (doba udržitelnosti):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Skupina aktivit </a:t>
            </a:r>
            <a:r>
              <a:rPr lang="cs-CZ" b="1" dirty="0">
                <a:solidFill>
                  <a:srgbClr val="002060"/>
                </a:solidFill>
              </a:rPr>
              <a:t>A 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cs-CZ" dirty="0" smtClean="0">
                <a:solidFill>
                  <a:srgbClr val="002060"/>
                </a:solidFill>
              </a:rPr>
              <a:t> popsat poskytování sociálních služeb a práci s CS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Skupina aktivit </a:t>
            </a:r>
            <a:r>
              <a:rPr lang="cs-CZ" b="1" dirty="0" smtClean="0">
                <a:solidFill>
                  <a:srgbClr val="002060"/>
                </a:solidFill>
              </a:rPr>
              <a:t>B 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cs-CZ" dirty="0" smtClean="0">
                <a:solidFill>
                  <a:srgbClr val="002060"/>
                </a:solidFill>
              </a:rPr>
              <a:t> popsat realizaci aktivit komunitního centra, jeho provoz v souladu s přílohou č. 1 výzvy, zapojení CS i obyvatel místní komunity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Skupina aktivit </a:t>
            </a:r>
            <a:r>
              <a:rPr lang="cs-CZ" b="1" dirty="0" smtClean="0">
                <a:solidFill>
                  <a:srgbClr val="002060"/>
                </a:solidFill>
              </a:rPr>
              <a:t>C 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cs-CZ" dirty="0" smtClean="0">
                <a:solidFill>
                  <a:srgbClr val="002060"/>
                </a:solidFill>
              </a:rPr>
              <a:t> uvést provozovaný typ sociálního bydlení, pravidla výběru osob z CS do bytů (dodržení nediskriminačního přístupu), způsob práce s CS (sociální práce, komunitní péče, sociální služba v případě chráněného bydlení), nastavení výše nájemného (kap. 7), splnění zákazu segregace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dirty="0" smtClean="0">
                <a:solidFill>
                  <a:srgbClr val="002060"/>
                </a:solidFill>
              </a:rPr>
              <a:t>	+ kap. 1.1 - </a:t>
            </a:r>
            <a:r>
              <a:rPr lang="cs-CZ" dirty="0">
                <a:solidFill>
                  <a:srgbClr val="002060"/>
                </a:solidFill>
              </a:rPr>
              <a:t>nestátní neziskové organizace musí v této kapitole popsat </a:t>
            </a:r>
            <a:r>
              <a:rPr lang="cs-CZ" dirty="0" smtClean="0">
                <a:solidFill>
                  <a:srgbClr val="002060"/>
                </a:solidFill>
              </a:rPr>
              <a:t>	požadavek </a:t>
            </a:r>
            <a:r>
              <a:rPr lang="cs-CZ" dirty="0">
                <a:solidFill>
                  <a:srgbClr val="002060"/>
                </a:solidFill>
              </a:rPr>
              <a:t>výzvy na působení v oblasti řešení problematiky bezdomovectví </a:t>
            </a:r>
            <a:r>
              <a:rPr lang="cs-CZ" dirty="0" smtClean="0">
                <a:solidFill>
                  <a:srgbClr val="002060"/>
                </a:solidFill>
              </a:rPr>
              <a:t>	nejméně </a:t>
            </a:r>
            <a:r>
              <a:rPr lang="cs-CZ" dirty="0">
                <a:solidFill>
                  <a:srgbClr val="002060"/>
                </a:solidFill>
              </a:rPr>
              <a:t>od roku 2016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1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</a:t>
            </a:r>
            <a:r>
              <a:rPr lang="pt-BR" b="1" dirty="0" smtClean="0">
                <a:solidFill>
                  <a:schemeClr val="bg1"/>
                </a:solidFill>
              </a:rPr>
              <a:t>chyby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7992" y="1362687"/>
            <a:ext cx="821131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Překročení maximální doby realizace projektu o 1 den (24 měsíců, tj. např. 1. 12. </a:t>
            </a:r>
            <a:r>
              <a:rPr lang="cs-CZ" sz="1400" dirty="0" smtClean="0">
                <a:solidFill>
                  <a:srgbClr val="002060"/>
                </a:solidFill>
              </a:rPr>
              <a:t>2020 </a:t>
            </a:r>
            <a:r>
              <a:rPr lang="cs-CZ" sz="1400" dirty="0">
                <a:solidFill>
                  <a:srgbClr val="002060"/>
                </a:solidFill>
              </a:rPr>
              <a:t>– 30. 11. </a:t>
            </a:r>
            <a:r>
              <a:rPr lang="cs-CZ" sz="1400" dirty="0" smtClean="0">
                <a:solidFill>
                  <a:srgbClr val="002060"/>
                </a:solidFill>
              </a:rPr>
              <a:t>2021, </a:t>
            </a:r>
            <a:r>
              <a:rPr lang="cs-CZ" sz="1400" dirty="0">
                <a:solidFill>
                  <a:srgbClr val="002060"/>
                </a:solidFill>
              </a:rPr>
              <a:t>nikoli do 1. 12. </a:t>
            </a:r>
            <a:r>
              <a:rPr lang="cs-CZ" sz="1400" dirty="0" smtClean="0">
                <a:solidFill>
                  <a:srgbClr val="002060"/>
                </a:solidFill>
              </a:rPr>
              <a:t>2021)</a:t>
            </a:r>
            <a:endParaRPr lang="cs-CZ" sz="1400" dirty="0">
              <a:solidFill>
                <a:srgbClr val="002060"/>
              </a:solidFill>
            </a:endParaRPr>
          </a:p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Překročení maximální výše způsobilých výdajů</a:t>
            </a:r>
          </a:p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Nenavázání/nezpracování CBA </a:t>
            </a:r>
            <a:r>
              <a:rPr lang="cs-CZ" sz="1400" dirty="0">
                <a:solidFill>
                  <a:srgbClr val="002060"/>
                </a:solidFill>
              </a:rPr>
              <a:t>(pokud je </a:t>
            </a:r>
            <a:r>
              <a:rPr lang="cs-CZ" sz="1400" dirty="0" smtClean="0">
                <a:solidFill>
                  <a:srgbClr val="002060"/>
                </a:solidFill>
              </a:rPr>
              <a:t>vyžadována)</a:t>
            </a:r>
            <a:endParaRPr lang="cs-CZ" sz="1400" dirty="0">
              <a:solidFill>
                <a:srgbClr val="002060"/>
              </a:solidFill>
            </a:endParaRPr>
          </a:p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Rozpočet stavebních výdajů projektu (pokud je vyžadován</a:t>
            </a:r>
            <a:r>
              <a:rPr lang="cs-CZ" sz="1400" dirty="0" smtClean="0">
                <a:solidFill>
                  <a:srgbClr val="002060"/>
                </a:solidFill>
              </a:rPr>
              <a:t>) - není </a:t>
            </a:r>
            <a:r>
              <a:rPr lang="cs-CZ" sz="1400" dirty="0">
                <a:solidFill>
                  <a:srgbClr val="002060"/>
                </a:solidFill>
              </a:rPr>
              <a:t>předložen v metodice </a:t>
            </a:r>
            <a:r>
              <a:rPr lang="cs-CZ" sz="1400" dirty="0" smtClean="0">
                <a:solidFill>
                  <a:srgbClr val="002060"/>
                </a:solidFill>
              </a:rPr>
              <a:t>ÚRS</a:t>
            </a:r>
            <a:endParaRPr lang="cs-CZ" sz="1400" dirty="0">
              <a:solidFill>
                <a:srgbClr val="002060"/>
              </a:solidFill>
            </a:endParaRP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pl-PL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odpis </a:t>
            </a:r>
            <a:r>
              <a:rPr lang="pl-PL" sz="1400" dirty="0">
                <a:solidFill>
                  <a:srgbClr val="002060"/>
                </a:solidFill>
                <a:cs typeface="Arial" panose="020B0604020202020204" pitchFamily="34" charset="0"/>
              </a:rPr>
              <a:t>žádosti o podporu neoprávněnou </a:t>
            </a:r>
            <a:r>
              <a:rPr lang="pl-PL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osobou (bez předložení plné moci)</a:t>
            </a:r>
            <a:endParaRPr lang="cs-CZ" sz="1400" dirty="0">
              <a:solidFill>
                <a:srgbClr val="002060"/>
              </a:solidFill>
            </a:endParaRP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cs-CZ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lná </a:t>
            </a: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moc nepředložená </a:t>
            </a:r>
            <a:r>
              <a:rPr lang="cs-CZ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v </a:t>
            </a: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požadovaném formátu (bez úředně ověřených </a:t>
            </a:r>
            <a:r>
              <a:rPr lang="cs-CZ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podpisů)</a:t>
            </a:r>
            <a:endParaRPr lang="cs-CZ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Chybějící příloha </a:t>
            </a: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Informace o vlastnické a ovládací struktuře </a:t>
            </a:r>
            <a:r>
              <a:rPr lang="cs-CZ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žadatele</a:t>
            </a:r>
          </a:p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Přílohy žádosti o podporu předloženy v chybném formátu (</a:t>
            </a:r>
            <a:r>
              <a:rPr lang="cs-CZ" sz="1400" dirty="0" err="1">
                <a:solidFill>
                  <a:srgbClr val="002060"/>
                </a:solidFill>
              </a:rPr>
              <a:t>xls</a:t>
            </a:r>
            <a:r>
              <a:rPr lang="cs-CZ" sz="1400" dirty="0">
                <a:solidFill>
                  <a:srgbClr val="002060"/>
                </a:solidFill>
              </a:rPr>
              <a:t>., </a:t>
            </a:r>
            <a:r>
              <a:rPr lang="cs-CZ" sz="1400" dirty="0" err="1">
                <a:solidFill>
                  <a:srgbClr val="002060"/>
                </a:solidFill>
              </a:rPr>
              <a:t>sken</a:t>
            </a:r>
            <a:r>
              <a:rPr lang="cs-CZ" sz="1400" dirty="0">
                <a:solidFill>
                  <a:srgbClr val="002060"/>
                </a:solidFill>
              </a:rPr>
              <a:t>, elektronický podpis, autorizovaná konverze)</a:t>
            </a:r>
          </a:p>
          <a:p>
            <a:pPr marL="450850" lvl="1" indent="-450850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Chybný výběr formuláře Podklady pro hodnocení finančního zdraví (jiný formulář pro </a:t>
            </a:r>
            <a:r>
              <a:rPr lang="cs-CZ" sz="1400" dirty="0" smtClean="0">
                <a:solidFill>
                  <a:srgbClr val="002060"/>
                </a:solidFill>
              </a:rPr>
              <a:t>start-</a:t>
            </a:r>
            <a:r>
              <a:rPr lang="cs-CZ" sz="1400" dirty="0" err="1" smtClean="0">
                <a:solidFill>
                  <a:srgbClr val="002060"/>
                </a:solidFill>
              </a:rPr>
              <a:t>upy</a:t>
            </a:r>
            <a:r>
              <a:rPr lang="cs-CZ" sz="1400" dirty="0" smtClean="0">
                <a:solidFill>
                  <a:srgbClr val="002060"/>
                </a:solidFill>
              </a:rPr>
              <a:t>, NNO, veřejné instituce)</a:t>
            </a:r>
            <a:endParaRPr lang="cs-CZ" sz="1400" dirty="0">
              <a:solidFill>
                <a:srgbClr val="002060"/>
              </a:solidFill>
            </a:endParaRP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Neúplný Doklad na prokázání vlastnického nebo jiného (vymezeného) práva k majetku (výpis z katastru nemovitostí a snímek katastrální mapy)</a:t>
            </a: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Nekompletně vyplněná příloha Studie proveditelnosti </a:t>
            </a: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Jednotlivé položky rozpočtu ve SP nejsou rozklíčovány a popsány</a:t>
            </a:r>
          </a:p>
          <a:p>
            <a:pPr marL="450850" indent="-4508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cs typeface="Arial" panose="020B0604020202020204" pitchFamily="34" charset="0"/>
              </a:rPr>
              <a:t>Hlavní kontaktní osoba nemá v systému založený účet (probíhá s ní veškerá komunikace)</a:t>
            </a:r>
            <a:endParaRPr lang="cs-CZ" sz="1400" dirty="0">
              <a:solidFill>
                <a:srgbClr val="002060"/>
              </a:solidFill>
            </a:endParaRP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 smtClean="0">
                <a:solidFill>
                  <a:srgbClr val="002060"/>
                </a:solidFill>
              </a:rPr>
              <a:t>Děkujeme </a:t>
            </a:r>
            <a:r>
              <a:rPr lang="cs-CZ" sz="4800" dirty="0">
                <a:solidFill>
                  <a:srgbClr val="002060"/>
                </a:solidFill>
              </a:rPr>
              <a:t>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Aneta Raková</a:t>
            </a:r>
            <a:r>
              <a:rPr lang="cs-CZ" sz="2000" b="1" dirty="0">
                <a:solidFill>
                  <a:srgbClr val="002060"/>
                </a:solidFill>
              </a:rPr>
              <a:t>						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neta.rakova@praha.eu				</a:t>
            </a:r>
          </a:p>
          <a:p>
            <a:pPr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 smtClean="0">
                <a:solidFill>
                  <a:srgbClr val="002060"/>
                </a:solidFill>
              </a:rPr>
              <a:t>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110 00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dirty="0">
                <a:hlinkClick r:id="rId3"/>
              </a:rPr>
              <a:t>www.penizeproprahu.cz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7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a výběrový proces 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Evropský fond regionálního rozvoje (EFRR)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Časový plán kroků výběrového procesu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Příprava </a:t>
            </a:r>
            <a:r>
              <a:rPr lang="cs-CZ" b="1" dirty="0">
                <a:solidFill>
                  <a:srgbClr val="002060"/>
                </a:solidFill>
              </a:rPr>
              <a:t>žádosti o podporu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Přílohy </a:t>
            </a:r>
            <a:r>
              <a:rPr lang="cs-CZ" b="1" dirty="0">
                <a:solidFill>
                  <a:srgbClr val="002060"/>
                </a:solidFill>
              </a:rPr>
              <a:t>žádosti o podporu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Časté </a:t>
            </a:r>
            <a:r>
              <a:rPr lang="cs-CZ" b="1" dirty="0">
                <a:solidFill>
                  <a:srgbClr val="002060"/>
                </a:solidFill>
              </a:rPr>
              <a:t>chyby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6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049" y="-97718"/>
            <a:ext cx="7703255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Shrnutí výběrového procesu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74490"/>
              </p:ext>
            </p:extLst>
          </p:nvPr>
        </p:nvGraphicFramePr>
        <p:xfrm>
          <a:off x="366433" y="1509362"/>
          <a:ext cx="8502555" cy="4192754"/>
        </p:xfrm>
        <a:graphic>
          <a:graphicData uri="http://schemas.openxmlformats.org/drawingml/2006/table">
            <a:tbl>
              <a:tblPr/>
              <a:tblGrid>
                <a:gridCol w="4374900"/>
                <a:gridCol w="4127655"/>
              </a:tblGrid>
              <a:tr h="603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</a:rPr>
                        <a:t>18. 2. 2020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</a:rPr>
                        <a:t>Vyhlášení 46. výzvy OP PPR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19. 3. 2020 – 17. 12. 2020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8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Příjem žádostí o podporu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průběžně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Kontrola přijatelnosti a kontrola formálních náležitostí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Věcné hodnocení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Ex-ante kontrola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Schválení podpory v orgánech HMP (Výbor pro evropské příležitosti ZHMP,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 RHMP, ZHMP)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Vyhlášení výsledků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Uzavírání smluv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Konzultace projektových záměrů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276316"/>
            <a:ext cx="8211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Probíhají od </a:t>
            </a:r>
            <a:r>
              <a:rPr lang="cs-CZ" dirty="0" smtClean="0">
                <a:solidFill>
                  <a:srgbClr val="002060"/>
                </a:solidFill>
              </a:rPr>
              <a:t>18. 2. 2020 do 17. 12. 2020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Konzultace </a:t>
            </a:r>
            <a:r>
              <a:rPr lang="cs-CZ" dirty="0" smtClean="0">
                <a:solidFill>
                  <a:srgbClr val="002060"/>
                </a:solidFill>
              </a:rPr>
              <a:t>osobní, telefonické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nebo e-mailové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Osobní konzultace:</a:t>
            </a: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 předchozí domluvě s kontaktními </a:t>
            </a:r>
            <a:r>
              <a:rPr lang="cs-CZ" dirty="0" smtClean="0">
                <a:solidFill>
                  <a:srgbClr val="002060"/>
                </a:solidFill>
              </a:rPr>
              <a:t>pracovníky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před schůzkou zaslat projektový záměr </a:t>
            </a:r>
          </a:p>
          <a:p>
            <a:pPr lvl="1" algn="just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 - formulář na 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http://penizeproprahu.cz/formular-projektoveho-zameru</a:t>
            </a:r>
            <a:r>
              <a:rPr lang="cs-CZ" dirty="0" smtClean="0">
                <a:solidFill>
                  <a:srgbClr val="002060"/>
                </a:solidFill>
                <a:hlinkClick r:id="rId3"/>
              </a:rPr>
              <a:t>/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pouze </a:t>
            </a:r>
            <a:r>
              <a:rPr lang="cs-CZ" dirty="0">
                <a:solidFill>
                  <a:srgbClr val="002060"/>
                </a:solidFill>
              </a:rPr>
              <a:t>k projektovým záměrům, ne k jednotlivým částem žádosti o </a:t>
            </a:r>
            <a:r>
              <a:rPr lang="cs-CZ" dirty="0" smtClean="0">
                <a:solidFill>
                  <a:srgbClr val="002060"/>
                </a:solidFill>
              </a:rPr>
              <a:t>podporu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případě zpracování žádosti konzultační společností je nutná účast zástupce žadatele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5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Podmínk</a:t>
            </a:r>
            <a:r>
              <a:rPr lang="cs-CZ" b="1" dirty="0" smtClean="0">
                <a:solidFill>
                  <a:schemeClr val="bg1"/>
                </a:solidFill>
              </a:rPr>
              <a:t>y výzev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Délka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Maximální délka realizace </a:t>
            </a:r>
            <a:r>
              <a:rPr lang="cs-CZ" dirty="0" smtClean="0">
                <a:solidFill>
                  <a:srgbClr val="002060"/>
                </a:solidFill>
              </a:rPr>
              <a:t>projektu: </a:t>
            </a:r>
            <a:r>
              <a:rPr lang="cs-CZ" b="1" dirty="0" smtClean="0">
                <a:solidFill>
                  <a:srgbClr val="002060"/>
                </a:solidFill>
              </a:rPr>
              <a:t>24 </a:t>
            </a:r>
            <a:r>
              <a:rPr lang="cs-CZ" b="1" dirty="0">
                <a:solidFill>
                  <a:srgbClr val="002060"/>
                </a:solidFill>
              </a:rPr>
              <a:t>měsíců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Ukončení realizace nejpozději </a:t>
            </a:r>
            <a:r>
              <a:rPr lang="cs-CZ" dirty="0" smtClean="0">
                <a:solidFill>
                  <a:srgbClr val="002060"/>
                </a:solidFill>
              </a:rPr>
              <a:t>k </a:t>
            </a:r>
            <a:r>
              <a:rPr lang="cs-CZ" b="1" dirty="0" smtClean="0">
                <a:solidFill>
                  <a:srgbClr val="002060"/>
                </a:solidFill>
              </a:rPr>
              <a:t>31. 12. 2023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Místo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cs typeface="Arial" panose="020B0604020202020204" pitchFamily="34" charset="0"/>
              </a:rPr>
              <a:t>Hl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. m. </a:t>
            </a:r>
            <a:r>
              <a:rPr lang="cs-CZ" dirty="0" smtClean="0">
                <a:solidFill>
                  <a:srgbClr val="002060"/>
                </a:solidFill>
                <a:cs typeface="Arial" panose="020B0604020202020204" pitchFamily="34" charset="0"/>
              </a:rPr>
              <a:t>Praha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cs typeface="Arial" panose="020B0604020202020204" pitchFamily="34" charset="0"/>
              </a:rPr>
              <a:t>Cílová skupina – podmínky územní 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způsobilosti pro hl. m. </a:t>
            </a:r>
            <a:r>
              <a:rPr lang="cs-CZ" dirty="0" smtClean="0">
                <a:solidFill>
                  <a:srgbClr val="002060"/>
                </a:solidFill>
                <a:cs typeface="Arial" panose="020B0604020202020204" pitchFamily="34" charset="0"/>
              </a:rPr>
              <a:t>Prahu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MS2014</a:t>
            </a:r>
            <a:r>
              <a:rPr lang="pl-PL" b="1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184283"/>
            <a:ext cx="82113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Žádost </a:t>
            </a:r>
            <a:r>
              <a:rPr lang="cs-CZ" dirty="0">
                <a:solidFill>
                  <a:srgbClr val="002060"/>
                </a:solidFill>
              </a:rPr>
              <a:t>o podporu musí být zpracována v aplikaci MS2014+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Aplikace je dostupná na 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https://mseu.mssf.cz</a:t>
            </a:r>
            <a:r>
              <a:rPr lang="cs-CZ" dirty="0" smtClean="0">
                <a:solidFill>
                  <a:srgbClr val="002060"/>
                </a:solidFill>
                <a:hlinkClick r:id="rId3"/>
              </a:rPr>
              <a:t>/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Zpřístupnění žádosti </a:t>
            </a:r>
            <a:r>
              <a:rPr lang="cs-CZ" dirty="0" smtClean="0">
                <a:solidFill>
                  <a:srgbClr val="002060"/>
                </a:solidFill>
              </a:rPr>
              <a:t>o podporu v </a:t>
            </a:r>
            <a:r>
              <a:rPr lang="cs-CZ" dirty="0">
                <a:solidFill>
                  <a:srgbClr val="002060"/>
                </a:solidFill>
              </a:rPr>
              <a:t>MS2014+ </a:t>
            </a:r>
            <a:r>
              <a:rPr lang="cs-CZ" dirty="0" smtClean="0">
                <a:solidFill>
                  <a:srgbClr val="002060"/>
                </a:solidFill>
              </a:rPr>
              <a:t>od 18. 2. 2020, 9:00:00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Příjem </a:t>
            </a:r>
            <a:r>
              <a:rPr lang="cs-CZ" b="1" dirty="0">
                <a:solidFill>
                  <a:srgbClr val="002060"/>
                </a:solidFill>
              </a:rPr>
              <a:t>žádostí o </a:t>
            </a:r>
            <a:r>
              <a:rPr lang="cs-CZ" b="1" dirty="0" smtClean="0">
                <a:solidFill>
                  <a:srgbClr val="002060"/>
                </a:solidFill>
              </a:rPr>
              <a:t>podporu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Od 19. 3. 2020 do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17. 12. 2020 do </a:t>
            </a:r>
            <a:r>
              <a:rPr lang="cs-CZ" b="1" dirty="0">
                <a:solidFill>
                  <a:srgbClr val="FF0000"/>
                </a:solidFill>
              </a:rPr>
              <a:t>16:00:00 </a:t>
            </a:r>
            <a:r>
              <a:rPr lang="cs-CZ" b="1" dirty="0" smtClean="0">
                <a:solidFill>
                  <a:srgbClr val="FF0000"/>
                </a:solidFill>
              </a:rPr>
              <a:t>hod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Pouze </a:t>
            </a:r>
            <a:r>
              <a:rPr lang="cs-CZ" dirty="0">
                <a:solidFill>
                  <a:srgbClr val="002060"/>
                </a:solidFill>
              </a:rPr>
              <a:t>elektronicky prostřednictvím </a:t>
            </a:r>
            <a:r>
              <a:rPr lang="cs-CZ" dirty="0" smtClean="0">
                <a:solidFill>
                  <a:srgbClr val="002060"/>
                </a:solidFill>
              </a:rPr>
              <a:t>MS2014</a:t>
            </a:r>
            <a:r>
              <a:rPr lang="cs-CZ" dirty="0">
                <a:solidFill>
                  <a:srgbClr val="002060"/>
                </a:solidFill>
              </a:rPr>
              <a:t>+ (platí i pro </a:t>
            </a:r>
            <a:r>
              <a:rPr lang="cs-CZ" dirty="0" smtClean="0">
                <a:solidFill>
                  <a:srgbClr val="002060"/>
                </a:solidFill>
              </a:rPr>
              <a:t>přílohy)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dirty="0">
                <a:solidFill>
                  <a:srgbClr val="002060"/>
                </a:solidFill>
              </a:rPr>
              <a:t>kvalifikovaným elektronickým podpisem statutárního zástupce žadatele či oprávněné osoby (na základě plné moci)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2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</a:t>
            </a:r>
            <a:r>
              <a:rPr lang="pt-BR" b="1" dirty="0" smtClean="0">
                <a:solidFill>
                  <a:schemeClr val="bg1"/>
                </a:solidFill>
              </a:rPr>
              <a:t>podporu</a:t>
            </a:r>
            <a:r>
              <a:rPr lang="cs-CZ" b="1" dirty="0" smtClean="0">
                <a:solidFill>
                  <a:schemeClr val="bg1"/>
                </a:solidFill>
              </a:rPr>
              <a:t> – základní dokumenty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73423" y="1265706"/>
            <a:ext cx="86058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6225">
              <a:spcAft>
                <a:spcPts val="1800"/>
              </a:spcAft>
              <a:buClr>
                <a:srgbClr val="A59253"/>
              </a:buClr>
            </a:pPr>
            <a:r>
              <a:rPr lang="cs-CZ" u="sng" dirty="0" smtClean="0">
                <a:solidFill>
                  <a:srgbClr val="002060"/>
                </a:solidFill>
              </a:rPr>
              <a:t>Základní dokumenty pro zpracování žádosti o podporu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Text </a:t>
            </a:r>
            <a:r>
              <a:rPr lang="cs-CZ" b="1" dirty="0">
                <a:solidFill>
                  <a:srgbClr val="002060"/>
                </a:solidFill>
              </a:rPr>
              <a:t>výzvy </a:t>
            </a:r>
            <a:r>
              <a:rPr lang="cs-CZ" b="1" dirty="0" smtClean="0">
                <a:solidFill>
                  <a:srgbClr val="002060"/>
                </a:solidFill>
              </a:rPr>
              <a:t>č. 46</a:t>
            </a:r>
            <a:endParaRPr lang="cs-CZ" b="1" dirty="0">
              <a:solidFill>
                <a:srgbClr val="002060"/>
              </a:solidFill>
            </a:endParaRP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Přílohy</a:t>
            </a:r>
            <a:r>
              <a:rPr lang="cs-CZ" dirty="0" smtClean="0">
                <a:solidFill>
                  <a:srgbClr val="002060"/>
                </a:solidFill>
              </a:rPr>
              <a:t> žádosti  - povinné a povinné dle charakteru projektu</a:t>
            </a:r>
            <a:endParaRPr lang="cs-CZ" dirty="0">
              <a:solidFill>
                <a:srgbClr val="002060"/>
              </a:solidFill>
            </a:endParaRP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Kritéria </a:t>
            </a:r>
            <a:r>
              <a:rPr lang="cs-CZ" dirty="0" smtClean="0">
                <a:solidFill>
                  <a:srgbClr val="002060"/>
                </a:solidFill>
              </a:rPr>
              <a:t>pro hodnocení projektů</a:t>
            </a:r>
          </a:p>
          <a:p>
            <a:pPr marL="908050" lvl="1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Kritéria pro kontrolu přijatelnosti a formálních náležitostí</a:t>
            </a:r>
          </a:p>
          <a:p>
            <a:pPr marL="908050" lvl="1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Kritéria věcného hodnocení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Pravidla pro žadatele a příjemce, </a:t>
            </a:r>
            <a:r>
              <a:rPr lang="cs-CZ" dirty="0">
                <a:solidFill>
                  <a:srgbClr val="002060"/>
                </a:solidFill>
              </a:rPr>
              <a:t>verze 4.6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Metodika zpracování Studie proveditelnosti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Pokyny </a:t>
            </a:r>
            <a:r>
              <a:rPr lang="cs-CZ" b="1" dirty="0">
                <a:solidFill>
                  <a:srgbClr val="002060"/>
                </a:solidFill>
              </a:rPr>
              <a:t>k vyplnění žádosti </a:t>
            </a:r>
            <a:r>
              <a:rPr lang="cs-CZ" dirty="0">
                <a:solidFill>
                  <a:srgbClr val="002060"/>
                </a:solidFill>
              </a:rPr>
              <a:t>o </a:t>
            </a:r>
            <a:r>
              <a:rPr lang="cs-CZ" dirty="0" smtClean="0">
                <a:solidFill>
                  <a:srgbClr val="002060"/>
                </a:solidFill>
              </a:rPr>
              <a:t>podporu v ISKP14+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Příručka pro hodnotitele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Obvyklé ceny zařízení a vybavení, Obvyklé </a:t>
            </a:r>
            <a:r>
              <a:rPr lang="cs-CZ" b="1" dirty="0" smtClean="0">
                <a:solidFill>
                  <a:srgbClr val="002060"/>
                </a:solidFill>
              </a:rPr>
              <a:t>mzdy/platy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</a:t>
            </a:r>
            <a:r>
              <a:rPr lang="pt-BR" b="1" dirty="0" smtClean="0">
                <a:solidFill>
                  <a:schemeClr val="bg1"/>
                </a:solidFill>
              </a:rPr>
              <a:t>podporu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9058" y="1096707"/>
            <a:ext cx="860588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>
                <a:solidFill>
                  <a:srgbClr val="002060"/>
                </a:solidFill>
              </a:rPr>
              <a:t>Žádost o podporu </a:t>
            </a:r>
            <a:endParaRPr lang="cs-CZ" b="1" u="sng" dirty="0" smtClean="0">
              <a:solidFill>
                <a:srgbClr val="002060"/>
              </a:solidFill>
            </a:endParaRPr>
          </a:p>
          <a:p>
            <a:pPr marL="460375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Musí </a:t>
            </a:r>
            <a:r>
              <a:rPr lang="cs-CZ" dirty="0">
                <a:solidFill>
                  <a:srgbClr val="002060"/>
                </a:solidFill>
              </a:rPr>
              <a:t>obsahovat </a:t>
            </a:r>
            <a:r>
              <a:rPr lang="cs-CZ" b="1" dirty="0">
                <a:solidFill>
                  <a:srgbClr val="002060"/>
                </a:solidFill>
              </a:rPr>
              <a:t>všechny </a:t>
            </a:r>
            <a:r>
              <a:rPr lang="cs-CZ" dirty="0">
                <a:solidFill>
                  <a:srgbClr val="002060"/>
                </a:solidFill>
              </a:rPr>
              <a:t>podstatné informace o projektu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 souladu s textem výzvy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 smtClean="0">
              <a:solidFill>
                <a:srgbClr val="002060"/>
              </a:solidFill>
            </a:endParaRP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Cíl projektu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Konkrétně stanovený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Reálně </a:t>
            </a:r>
            <a:r>
              <a:rPr lang="cs-CZ" b="1" dirty="0" smtClean="0">
                <a:solidFill>
                  <a:srgbClr val="002060"/>
                </a:solidFill>
              </a:rPr>
              <a:t>dosažitelný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b="1" dirty="0" smtClean="0">
                <a:solidFill>
                  <a:srgbClr val="002060"/>
                </a:solidFill>
              </a:rPr>
              <a:t>měřitelný </a:t>
            </a:r>
            <a:r>
              <a:rPr lang="cs-CZ" dirty="0" smtClean="0">
                <a:solidFill>
                  <a:srgbClr val="002060"/>
                </a:solidFill>
              </a:rPr>
              <a:t>(evaluace cílů)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Všechny činnosti projektu musí být v souladu s tímto cílem</a:t>
            </a:r>
          </a:p>
          <a:p>
            <a:pPr marL="174625">
              <a:spcAft>
                <a:spcPts val="1200"/>
              </a:spcAft>
              <a:buClr>
                <a:srgbClr val="A59253"/>
              </a:buClr>
            </a:pPr>
            <a:endParaRPr lang="cs-CZ" b="1" u="sng" dirty="0" smtClean="0">
              <a:solidFill>
                <a:srgbClr val="002060"/>
              </a:solidFill>
            </a:endParaRPr>
          </a:p>
          <a:p>
            <a:pPr marL="1746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Potřebnost projektu </a:t>
            </a:r>
            <a:r>
              <a:rPr lang="cs-CZ" dirty="0" smtClean="0">
                <a:solidFill>
                  <a:srgbClr val="002060"/>
                </a:solidFill>
              </a:rPr>
              <a:t>– dostatečně podrobně popsána</a:t>
            </a:r>
            <a:endParaRPr lang="cs-CZ" b="1" u="sng" dirty="0" smtClean="0">
              <a:solidFill>
                <a:srgbClr val="002060"/>
              </a:solidFill>
            </a:endParaRP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Proč by měl být projekt realizován? 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Proč z veřejných zdrojů?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8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</a:t>
            </a:r>
            <a:r>
              <a:rPr lang="pt-BR" b="1" dirty="0" smtClean="0">
                <a:solidFill>
                  <a:schemeClr val="bg1"/>
                </a:solidFill>
              </a:rPr>
              <a:t>podporu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96618" y="1328214"/>
            <a:ext cx="87507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b="1" u="sng" dirty="0">
                <a:solidFill>
                  <a:srgbClr val="002060"/>
                </a:solidFill>
              </a:rPr>
              <a:t>Cílová </a:t>
            </a:r>
            <a:r>
              <a:rPr lang="cs-CZ" b="1" u="sng" dirty="0" smtClean="0">
                <a:solidFill>
                  <a:srgbClr val="002060"/>
                </a:solidFill>
              </a:rPr>
              <a:t>skupina </a:t>
            </a:r>
            <a:r>
              <a:rPr lang="cs-CZ" dirty="0" smtClean="0">
                <a:solidFill>
                  <a:srgbClr val="002060"/>
                </a:solidFill>
              </a:rPr>
              <a:t>– detailně popsána, její velikost a charakteristika</a:t>
            </a:r>
            <a:endParaRPr lang="cs-CZ" b="1" u="sng" dirty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Hlavní měřítko potřebnosti, projekt se realizuje kvůli </a:t>
            </a:r>
            <a:r>
              <a:rPr lang="cs-CZ" b="1" dirty="0">
                <a:solidFill>
                  <a:srgbClr val="002060"/>
                </a:solidFill>
              </a:rPr>
              <a:t>potřebám cílové skupiny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Mají lidé o projekt zájem, </a:t>
            </a:r>
            <a:r>
              <a:rPr lang="cs-CZ" dirty="0" smtClean="0">
                <a:solidFill>
                  <a:srgbClr val="002060"/>
                </a:solidFill>
              </a:rPr>
              <a:t>budou </a:t>
            </a:r>
            <a:r>
              <a:rPr lang="cs-CZ" dirty="0">
                <a:solidFill>
                  <a:srgbClr val="002060"/>
                </a:solidFill>
              </a:rPr>
              <a:t>motivováni se účastnit aktivit projektu?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Co z projektu získají?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endParaRPr lang="cs-CZ" b="1" u="sng" dirty="0" smtClean="0">
              <a:solidFill>
                <a:srgbClr val="002060"/>
              </a:solidFill>
            </a:endParaRP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Etapy</a:t>
            </a:r>
            <a:endParaRPr lang="cs-CZ" b="1" u="sng" dirty="0">
              <a:solidFill>
                <a:srgbClr val="002060"/>
              </a:solidFill>
            </a:endParaRP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Popis </a:t>
            </a:r>
            <a:r>
              <a:rPr lang="cs-CZ" dirty="0">
                <a:solidFill>
                  <a:srgbClr val="002060"/>
                </a:solidFill>
              </a:rPr>
              <a:t>činností, nákladů, </a:t>
            </a:r>
            <a:r>
              <a:rPr lang="cs-CZ" dirty="0" smtClean="0">
                <a:solidFill>
                  <a:srgbClr val="002060"/>
                </a:solidFill>
              </a:rPr>
              <a:t>výstupů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Podrobný popis ve </a:t>
            </a:r>
            <a:r>
              <a:rPr lang="cs-CZ" b="1" dirty="0" smtClean="0">
                <a:solidFill>
                  <a:srgbClr val="002060"/>
                </a:solidFill>
              </a:rPr>
              <a:t>Studii proveditelnosti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2347</TotalTime>
  <Words>1078</Words>
  <Application>Microsoft Office PowerPoint</Application>
  <PresentationFormat>Předvádění na obrazovce (4:3)</PresentationFormat>
  <Paragraphs>214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Office</vt:lpstr>
      <vt:lpstr>Prezentace aplikace PowerPoint</vt:lpstr>
      <vt:lpstr>Příprava žádosti o podporu a výběrový proces  Evropský fond regionálního rozvoje (EFRR)</vt:lpstr>
      <vt:lpstr>Shrnutí výběrového procesu</vt:lpstr>
      <vt:lpstr>Konzultace projektových záměrů</vt:lpstr>
      <vt:lpstr>Podmínky výzev</vt:lpstr>
      <vt:lpstr>MS2014+ </vt:lpstr>
      <vt:lpstr>Příprava žádosti o podporu – základní dokumenty </vt:lpstr>
      <vt:lpstr>Příprava žádosti o podporu  </vt:lpstr>
      <vt:lpstr>Příprava žádosti o podporu </vt:lpstr>
      <vt:lpstr>Příprava žádosti o podporu</vt:lpstr>
      <vt:lpstr>Přílohy žádosti o podporu  </vt:lpstr>
      <vt:lpstr>Přílohy žádosti o podporu - Studie proveditelnosti/CBA </vt:lpstr>
      <vt:lpstr>Přílohy žádosti o podporu - Studie proveditelnosti</vt:lpstr>
      <vt:lpstr>Časté chyby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Raková Aneta (MHMP, FON)</cp:lastModifiedBy>
  <cp:revision>269</cp:revision>
  <cp:lastPrinted>2017-10-17T10:40:56Z</cp:lastPrinted>
  <dcterms:created xsi:type="dcterms:W3CDTF">2016-10-18T09:15:21Z</dcterms:created>
  <dcterms:modified xsi:type="dcterms:W3CDTF">2020-03-16T07:55:14Z</dcterms:modified>
</cp:coreProperties>
</file>